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Instrument Sans Semi Bold" pitchFamily="34" charset="0"/>
      <p:regular r:id="rId17"/>
    </p:embeddedFont>
    <p:embeddedFont>
      <p:font typeface="Instrument Sans Semi Bold" pitchFamily="34" charset="-122"/>
      <p:regular r:id="rId18"/>
    </p:embeddedFont>
    <p:embeddedFont>
      <p:font typeface="Instrument Sans Semi Bold" pitchFamily="34" charset="-120"/>
      <p:regular r:id="rId19"/>
    </p:embeddedFont>
    <p:embeddedFont>
      <p:font typeface="Instrument Sans Medium" pitchFamily="34" charset="0"/>
      <p:regular r:id="rId20"/>
    </p:embeddedFont>
    <p:embeddedFont>
      <p:font typeface="Instrument Sans Medium" pitchFamily="34" charset="-122"/>
      <p:regular r:id="rId21"/>
    </p:embeddedFont>
    <p:embeddedFont>
      <p:font typeface="Instrument Sans Medium" pitchFamily="34" charset="-120"/>
      <p:regular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DDA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E21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E21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FC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DDA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FC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DDA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FC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DDA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8EEFC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E21">
              <a:alpha val="80000"/>
            </a:srgbClr>
          </a:solidFill>
        </p:spPr>
      </p:sp>
      <p:sp>
        <p:nvSpPr>
          <p:cNvPr id="4" name="Text 1"/>
          <p:cNvSpPr/>
          <p:nvPr/>
        </p:nvSpPr>
        <p:spPr>
          <a:xfrm>
            <a:off x="793790" y="1775817"/>
            <a:ext cx="13042821" cy="28353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1150"/>
              </a:lnSpc>
              <a:buNone/>
            </a:pPr>
            <a:r>
              <a:rPr lang="en-US" altLang="en-US" sz="6600" dirty="0">
                <a:solidFill>
                  <a:srgbClr val="84C1FA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Дәріс 10. </a:t>
            </a:r>
            <a:r>
              <a:rPr lang="en-US" sz="8900" dirty="0">
                <a:solidFill>
                  <a:srgbClr val="84C1FA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Психологиядағы әртүрлі парадигмалар:</a:t>
            </a:r>
            <a:endParaRPr lang="en-US" sz="8900" dirty="0"/>
          </a:p>
        </p:txBody>
      </p:sp>
      <p:sp>
        <p:nvSpPr>
          <p:cNvPr id="5" name="Text 2"/>
          <p:cNvSpPr/>
          <p:nvPr/>
        </p:nvSpPr>
        <p:spPr>
          <a:xfrm>
            <a:off x="2939058" y="4951333"/>
            <a:ext cx="8752284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Тереңге бойлайтын психология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793790" y="6000274"/>
            <a:ext cx="13042821" cy="453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З. Фрейд, К. Г Юнг, А. Адлер және т.б.</a:t>
            </a:r>
            <a:endParaRPr lang="en-US" sz="2200" dirty="0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3806190" y="218440"/>
            <a:ext cx="78854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Әл-Фараби атындағы Қазақ Ұлттық университеті</a:t>
            </a:r>
            <a:br>
              <a:rPr lang="en-US" altLang="ru-RU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Жалпы және қолданбалы психология кафедрасы </a:t>
            </a:r>
            <a:endParaRPr lang="en-US" altLang="ru-RU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8531860" y="7452360"/>
            <a:ext cx="5669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Дәріскер: </a:t>
            </a:r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Психология </a:t>
            </a:r>
            <a:r>
              <a:rPr lang="en-US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ғылымдарының докторы, профессор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ru-RU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Тоқсанбаева </a:t>
            </a:r>
            <a:r>
              <a:rPr lang="en-US" altLang="ru-RU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</a:t>
            </a:r>
            <a:r>
              <a:rPr lang="en-US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.К.</a:t>
            </a:r>
            <a:endParaRPr lang="en-US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02449" y="2307431"/>
            <a:ext cx="7825502" cy="97821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7700"/>
              </a:lnSpc>
              <a:buNone/>
            </a:pPr>
            <a:r>
              <a:rPr lang="en-US" sz="6150" dirty="0">
                <a:solidFill>
                  <a:srgbClr val="84C1FA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Қорытынды:</a:t>
            </a:r>
            <a:endParaRPr lang="en-US" sz="6150" dirty="0"/>
          </a:p>
        </p:txBody>
      </p:sp>
      <p:sp>
        <p:nvSpPr>
          <p:cNvPr id="3" name="Text 1"/>
          <p:cNvSpPr/>
          <p:nvPr/>
        </p:nvSpPr>
        <p:spPr>
          <a:xfrm>
            <a:off x="2134314" y="3625810"/>
            <a:ext cx="10361652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Терең психологияның бүгінгі маңызы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793790" y="4674751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Фрейд, Юнг, Адлердің идеялары қазіргі психотерапия мен тұлға зерттеулерінің негізі болып табылады.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116949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Адамның саналы және бейсаналық әлемін түсіну — психологияның басты міндеті.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559147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Тереңге бойлау — адамның ішкі жан дүниесін ашудың кілті.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992386"/>
            <a:ext cx="6244709" cy="624470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99521" y="964049"/>
            <a:ext cx="6244709" cy="21263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Зигмунд Фрейд: Бейсаналықтың зерттеушісі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99521" y="3317200"/>
            <a:ext cx="624470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1856 жылы Австрияда туған, психоанализдің негізін қалаушы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599521" y="4122301"/>
            <a:ext cx="624470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Адам мінез-құлқын бейсаналық сексуалдық және агрессивті инстинкттер басқарады деп санады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599521" y="4927402"/>
            <a:ext cx="6244709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Жеке тұлғаны «ид», «эго», «суперэго» үш бөлікке бөлді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90950"/>
            <a:ext cx="13042821" cy="11339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Фрейдтің психоаналитикалық теориясының негізгі ұғымдары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3790" y="5180052"/>
            <a:ext cx="4196358" cy="2093714"/>
          </a:xfrm>
          <a:prstGeom prst="roundRect">
            <a:avLst>
              <a:gd name="adj" fmla="val 9750"/>
            </a:avLst>
          </a:prstGeom>
          <a:solidFill>
            <a:srgbClr val="CDDAFA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93790" y="5180052"/>
            <a:ext cx="121920" cy="2093714"/>
          </a:xfrm>
          <a:prstGeom prst="roundRect">
            <a:avLst>
              <a:gd name="adj" fmla="val 167442"/>
            </a:avLst>
          </a:prstGeom>
          <a:solidFill>
            <a:srgbClr val="84C1FA"/>
          </a:solidFill>
        </p:spPr>
      </p:sp>
      <p:sp>
        <p:nvSpPr>
          <p:cNvPr id="6" name="Text 3"/>
          <p:cNvSpPr/>
          <p:nvPr/>
        </p:nvSpPr>
        <p:spPr>
          <a:xfrm>
            <a:off x="1173004" y="5437346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Бейсаналық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173004" y="5927765"/>
            <a:ext cx="3559850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Адам санасынан тыс, бірақ мінез-құлықты басқаратын күш.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5180052"/>
            <a:ext cx="4196358" cy="2093714"/>
          </a:xfrm>
          <a:prstGeom prst="roundRect">
            <a:avLst>
              <a:gd name="adj" fmla="val 9750"/>
            </a:avLst>
          </a:prstGeom>
          <a:solidFill>
            <a:srgbClr val="CDDAFA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216962" y="5180052"/>
            <a:ext cx="121920" cy="2093714"/>
          </a:xfrm>
          <a:prstGeom prst="roundRect">
            <a:avLst>
              <a:gd name="adj" fmla="val 167442"/>
            </a:avLst>
          </a:prstGeom>
          <a:solidFill>
            <a:srgbClr val="84C1FA"/>
          </a:solidFill>
        </p:spPr>
      </p:sp>
      <p:sp>
        <p:nvSpPr>
          <p:cNvPr id="10" name="Text 7"/>
          <p:cNvSpPr/>
          <p:nvPr/>
        </p:nvSpPr>
        <p:spPr>
          <a:xfrm>
            <a:off x="5596176" y="5437346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Қайшылықтар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596176" y="5927765"/>
            <a:ext cx="3559850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Ид пен суперэго арасындағы күрес неврозға әкеледі.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9640133" y="5180052"/>
            <a:ext cx="4196358" cy="2093714"/>
          </a:xfrm>
          <a:prstGeom prst="roundRect">
            <a:avLst>
              <a:gd name="adj" fmla="val 9750"/>
            </a:avLst>
          </a:prstGeom>
          <a:solidFill>
            <a:srgbClr val="CDDAFA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9640133" y="5180052"/>
            <a:ext cx="121920" cy="2093714"/>
          </a:xfrm>
          <a:prstGeom prst="roundRect">
            <a:avLst>
              <a:gd name="adj" fmla="val 167442"/>
            </a:avLst>
          </a:prstGeom>
          <a:solidFill>
            <a:srgbClr val="84C1FA"/>
          </a:solidFill>
        </p:spPr>
      </p:sp>
      <p:sp>
        <p:nvSpPr>
          <p:cNvPr id="14" name="Text 11"/>
          <p:cNvSpPr/>
          <p:nvPr/>
        </p:nvSpPr>
        <p:spPr>
          <a:xfrm>
            <a:off x="10019348" y="5437346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Терапия әдістері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019348" y="5927765"/>
            <a:ext cx="3559850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Еркін ассоциация, түс талдау, арман интерпретациясы арқылы тереңге бойлау.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4049"/>
            <a:ext cx="6244709" cy="283511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Карл Густав Юнг: Аналитикалық психологияның негізін қалаушы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025979"/>
            <a:ext cx="624470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Фрейдтен бөлініп, бейсаналықтың екі деңгейін ұсынды: жеке және ұжымдық.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831080"/>
            <a:ext cx="624470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Ұжымдық бейсаналық — адамзаттың ортақ архетиптері мен мифтері.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636181"/>
            <a:ext cx="624470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Индивидуация процесі — саналы мен бейсаналықтың үйлесуі.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9521" y="992386"/>
            <a:ext cx="6244709" cy="624470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16073" y="831532"/>
            <a:ext cx="10798135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Юнгтің архетиптері мен бейсаналықтың маңызы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1743789" y="3526512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Көлеңке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016931"/>
            <a:ext cx="3785235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Бас тартылған тұлғаның қараңғы жағы.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185213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717" y="3922395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300168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Анима/Анимус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2790587"/>
            <a:ext cx="3898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Ішкі әйелдік және еркектік аспектілер.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185213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326" y="2538770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4752737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Өзіндік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243155"/>
            <a:ext cx="3898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Тұлғаның тұтастығы және даму мақсаты.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185213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4326" y="5306020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93790" y="6672263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Бұл архетиптер біздің мінез-құлқымыз бен қабылдауымызға терең әсер етеді, бізді жеке және ұжымдық деңгейде қалыптастырады.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992386"/>
            <a:ext cx="6244709" cy="624470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99521" y="964049"/>
            <a:ext cx="6244709" cy="283511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Альфред Адлер: Индивидуалдық психологияның негізін қалаушы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99521" y="4025979"/>
            <a:ext cx="624470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Адам мінез-құлқының басты қозғаушы күші — кемсіту сезімі мен үстемдікке ұмтылыс.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599521" y="4831080"/>
            <a:ext cx="624470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Тұлға — тұтас, бөлінбейтін жүйе, әлеуметтік ортаға тәуелді.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599521" y="5636181"/>
            <a:ext cx="624470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Әлеуметтік қызығушылық пен өмірлік стиль ұғымдарын енгізді.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820114" y="1825466"/>
            <a:ext cx="8990052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Адлер мен Фрейдтің айырмашылықтары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2846070"/>
            <a:ext cx="6407944" cy="2577108"/>
          </a:xfrm>
          <a:prstGeom prst="roundRect">
            <a:avLst>
              <a:gd name="adj" fmla="val 7921"/>
            </a:avLst>
          </a:prstGeom>
          <a:solidFill>
            <a:srgbClr val="CEE6FD"/>
          </a:solidFill>
        </p:spPr>
      </p:sp>
      <p:sp>
        <p:nvSpPr>
          <p:cNvPr id="4" name="Shape 2"/>
          <p:cNvSpPr/>
          <p:nvPr/>
        </p:nvSpPr>
        <p:spPr>
          <a:xfrm>
            <a:off x="1020604" y="307288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7770" y="3221712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398014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Фрейд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4470559"/>
            <a:ext cx="5954316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Сексуалдық инстинкттер басты, тұлға құрылымы «ид», «эго», «суперэго» деп бөлінеді.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8548" y="2846070"/>
            <a:ext cx="6408063" cy="2577108"/>
          </a:xfrm>
          <a:prstGeom prst="roundRect">
            <a:avLst>
              <a:gd name="adj" fmla="val 7921"/>
            </a:avLst>
          </a:prstGeom>
          <a:solidFill>
            <a:srgbClr val="CEE6FD"/>
          </a:solidFill>
        </p:spPr>
      </p:sp>
      <p:sp>
        <p:nvSpPr>
          <p:cNvPr id="9" name="Shape 6"/>
          <p:cNvSpPr/>
          <p:nvPr/>
        </p:nvSpPr>
        <p:spPr>
          <a:xfrm>
            <a:off x="7655362" y="307288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528" y="3221712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55362" y="398014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Адлер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7655362" y="4470559"/>
            <a:ext cx="5954435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Әлеуметтік факторлар мен мақсаттар маңызды, тұлға тұтас және әлеуметтік ортамен байланысты.</a:t>
            </a: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793790" y="5678329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Терапияда Адлер қысқа мерзімді, мақсатқа бағытталған әдістерді қолдана отырып, пациенттің кемшілік сезімін жеңуіне және әлеуметтік қызығушылығын арттыруына көңіл бөлді.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5329" y="915948"/>
            <a:ext cx="7693343" cy="10360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50"/>
              </a:lnSpc>
              <a:buNone/>
            </a:pPr>
            <a:r>
              <a:rPr lang="en-US" sz="32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Тереңге бойлайтын психологияның басқа бағыттары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725329" y="2185154"/>
            <a:ext cx="7693343" cy="1571387"/>
          </a:xfrm>
          <a:prstGeom prst="roundRect">
            <a:avLst>
              <a:gd name="adj" fmla="val 11870"/>
            </a:avLst>
          </a:prstGeom>
          <a:solidFill>
            <a:srgbClr val="E8EEFC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48189" y="2208014"/>
            <a:ext cx="828913" cy="1525667"/>
          </a:xfrm>
          <a:prstGeom prst="roundRect">
            <a:avLst>
              <a:gd name="adj" fmla="val 19193"/>
            </a:avLst>
          </a:prstGeom>
          <a:solidFill>
            <a:srgbClr val="CEE6FD"/>
          </a:solidFill>
        </p:spPr>
      </p:sp>
      <p:sp>
        <p:nvSpPr>
          <p:cNvPr id="6" name="Text 3"/>
          <p:cNvSpPr/>
          <p:nvPr/>
        </p:nvSpPr>
        <p:spPr>
          <a:xfrm>
            <a:off x="1007150" y="2776538"/>
            <a:ext cx="310872" cy="38850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784271" y="2415183"/>
            <a:ext cx="3036332" cy="3238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Гештальт психологиясы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1784271" y="2863334"/>
            <a:ext cx="6611541" cy="6631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Сана тұтастығы мен мәселелерді шешуге назар аударады, адамды "осы жерде және қазір" қабылдауға үйретеді.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25329" y="3963710"/>
            <a:ext cx="7693343" cy="1571387"/>
          </a:xfrm>
          <a:prstGeom prst="roundRect">
            <a:avLst>
              <a:gd name="adj" fmla="val 11870"/>
            </a:avLst>
          </a:prstGeom>
          <a:solidFill>
            <a:srgbClr val="E8EEFC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48189" y="3986570"/>
            <a:ext cx="828913" cy="1525667"/>
          </a:xfrm>
          <a:prstGeom prst="roundRect">
            <a:avLst>
              <a:gd name="adj" fmla="val 19193"/>
            </a:avLst>
          </a:prstGeom>
          <a:solidFill>
            <a:srgbClr val="CEE6FD"/>
          </a:solidFill>
        </p:spPr>
      </p:sp>
      <p:sp>
        <p:nvSpPr>
          <p:cNvPr id="11" name="Text 8"/>
          <p:cNvSpPr/>
          <p:nvPr/>
        </p:nvSpPr>
        <p:spPr>
          <a:xfrm>
            <a:off x="1007150" y="4555093"/>
            <a:ext cx="310872" cy="38850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1784271" y="4193738"/>
            <a:ext cx="2590562" cy="3238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Неофрейдшілер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1784271" y="4641890"/>
            <a:ext cx="6611541" cy="6631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Эгоның рөлін күшейтіп, әлеуметтік және мәдени факторлардың тұлғаға әсерін зерттеді (мысалы, Эрик Эриксон, Карен Хорни).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725329" y="5742265"/>
            <a:ext cx="7693343" cy="1571387"/>
          </a:xfrm>
          <a:prstGeom prst="roundRect">
            <a:avLst>
              <a:gd name="adj" fmla="val 11870"/>
            </a:avLst>
          </a:prstGeom>
          <a:solidFill>
            <a:srgbClr val="E8EEFC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748189" y="5765125"/>
            <a:ext cx="828913" cy="1525667"/>
          </a:xfrm>
          <a:prstGeom prst="roundRect">
            <a:avLst>
              <a:gd name="adj" fmla="val 19193"/>
            </a:avLst>
          </a:prstGeom>
          <a:solidFill>
            <a:srgbClr val="CEE6FD"/>
          </a:solidFill>
        </p:spPr>
      </p:sp>
      <p:sp>
        <p:nvSpPr>
          <p:cNvPr id="16" name="Text 13"/>
          <p:cNvSpPr/>
          <p:nvPr/>
        </p:nvSpPr>
        <p:spPr>
          <a:xfrm>
            <a:off x="1007150" y="6333649"/>
            <a:ext cx="310872" cy="38850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2400" dirty="0"/>
          </a:p>
        </p:txBody>
      </p:sp>
      <p:sp>
        <p:nvSpPr>
          <p:cNvPr id="17" name="Text 14"/>
          <p:cNvSpPr/>
          <p:nvPr/>
        </p:nvSpPr>
        <p:spPr>
          <a:xfrm>
            <a:off x="1784271" y="5972294"/>
            <a:ext cx="2890599" cy="3238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Когнитивті психология</a:t>
            </a:r>
            <a:endParaRPr lang="en-US" sz="2000" dirty="0"/>
          </a:p>
        </p:txBody>
      </p:sp>
      <p:sp>
        <p:nvSpPr>
          <p:cNvPr id="18" name="Text 15"/>
          <p:cNvSpPr/>
          <p:nvPr/>
        </p:nvSpPr>
        <p:spPr>
          <a:xfrm>
            <a:off x="1784271" y="6420445"/>
            <a:ext cx="6611541" cy="6631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Сана мен ақпаратты өңдеу процестеріне, ойлау қабілеті мен қабылдауға бағытталған.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8674" y="2293382"/>
            <a:ext cx="12993053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Парадигмалар арасындағы ұқсастықтар мен қайшылықтар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3427333"/>
            <a:ext cx="3273028" cy="283488"/>
          </a:xfrm>
          <a:prstGeom prst="roundRect">
            <a:avLst>
              <a:gd name="adj" fmla="val 72012"/>
            </a:avLst>
          </a:prstGeom>
          <a:solidFill>
            <a:srgbClr val="CDDAFA"/>
          </a:solidFill>
        </p:spPr>
      </p:sp>
      <p:sp>
        <p:nvSpPr>
          <p:cNvPr id="4" name="Shape 2"/>
          <p:cNvSpPr/>
          <p:nvPr/>
        </p:nvSpPr>
        <p:spPr>
          <a:xfrm>
            <a:off x="793790" y="3427333"/>
            <a:ext cx="3273028" cy="283488"/>
          </a:xfrm>
          <a:prstGeom prst="roundRect">
            <a:avLst>
              <a:gd name="adj" fmla="val 72012"/>
            </a:avLst>
          </a:prstGeom>
          <a:solidFill>
            <a:srgbClr val="84C1FA"/>
          </a:solidFill>
        </p:spPr>
      </p:sp>
      <p:sp>
        <p:nvSpPr>
          <p:cNvPr id="5" name="Text 3"/>
          <p:cNvSpPr/>
          <p:nvPr/>
        </p:nvSpPr>
        <p:spPr>
          <a:xfrm>
            <a:off x="4236839" y="3427333"/>
            <a:ext cx="715566" cy="2834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100%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3994190"/>
            <a:ext cx="2844046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Ішкі әлемге ұмтылыс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484608"/>
            <a:ext cx="4158615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Барлығы адамның ішкі әлемін, оның мотивациясы мен мінез-құлқын түсінуге ұмтылды.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235893" y="3427333"/>
            <a:ext cx="3425785" cy="283488"/>
          </a:xfrm>
          <a:prstGeom prst="roundRect">
            <a:avLst>
              <a:gd name="adj" fmla="val 72012"/>
            </a:avLst>
          </a:prstGeom>
          <a:solidFill>
            <a:srgbClr val="CDDAFA"/>
          </a:solidFill>
        </p:spPr>
      </p:sp>
      <p:sp>
        <p:nvSpPr>
          <p:cNvPr id="9" name="Shape 7"/>
          <p:cNvSpPr/>
          <p:nvPr/>
        </p:nvSpPr>
        <p:spPr>
          <a:xfrm>
            <a:off x="5235893" y="3427333"/>
            <a:ext cx="2398038" cy="283488"/>
          </a:xfrm>
          <a:prstGeom prst="roundRect">
            <a:avLst>
              <a:gd name="adj" fmla="val 72012"/>
            </a:avLst>
          </a:prstGeom>
          <a:solidFill>
            <a:srgbClr val="84C1FA"/>
          </a:solidFill>
        </p:spPr>
      </p:sp>
      <p:sp>
        <p:nvSpPr>
          <p:cNvPr id="10" name="Text 8"/>
          <p:cNvSpPr/>
          <p:nvPr/>
        </p:nvSpPr>
        <p:spPr>
          <a:xfrm>
            <a:off x="8831699" y="3427333"/>
            <a:ext cx="562808" cy="2834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70%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235893" y="3994190"/>
            <a:ext cx="2847737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Бейсаналыққа назар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5235893" y="4484608"/>
            <a:ext cx="4158615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Фрейд пен Юнг бейсаналыққа баса назар аударса, Адлер әлеуметтік контекстке және мақсаттарға мән берді.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77995" y="3427333"/>
            <a:ext cx="3273028" cy="283488"/>
          </a:xfrm>
          <a:prstGeom prst="roundRect">
            <a:avLst>
              <a:gd name="adj" fmla="val 72012"/>
            </a:avLst>
          </a:prstGeom>
          <a:solidFill>
            <a:srgbClr val="CDDAFA"/>
          </a:solidFill>
        </p:spPr>
      </p:sp>
      <p:sp>
        <p:nvSpPr>
          <p:cNvPr id="14" name="Shape 12"/>
          <p:cNvSpPr/>
          <p:nvPr/>
        </p:nvSpPr>
        <p:spPr>
          <a:xfrm>
            <a:off x="9677995" y="3427333"/>
            <a:ext cx="3273028" cy="283488"/>
          </a:xfrm>
          <a:prstGeom prst="roundRect">
            <a:avLst>
              <a:gd name="adj" fmla="val 72012"/>
            </a:avLst>
          </a:prstGeom>
          <a:solidFill>
            <a:srgbClr val="84C1FA"/>
          </a:solidFill>
        </p:spPr>
      </p:sp>
      <p:sp>
        <p:nvSpPr>
          <p:cNvPr id="15" name="Text 13"/>
          <p:cNvSpPr/>
          <p:nvPr/>
        </p:nvSpPr>
        <p:spPr>
          <a:xfrm>
            <a:off x="13121045" y="3427333"/>
            <a:ext cx="715566" cy="2834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100%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9677995" y="399419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Дамуға қосқан үлес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9677995" y="4484608"/>
            <a:ext cx="4158615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Әрқайсысы психология ғылымының дамуына өлшеусіз үлес қосып, жаңа бағыттар ашты.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3029</Words>
  <Application>WPS Presentation</Application>
  <PresentationFormat>On-screen Show (16:9)</PresentationFormat>
  <Paragraphs>126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Instrument Sans Semi Bold</vt:lpstr>
      <vt:lpstr>Instrument Sans Semi Bold</vt:lpstr>
      <vt:lpstr>Instrument Sans Semi Bold</vt:lpstr>
      <vt:lpstr>Instrument Sans Medium</vt:lpstr>
      <vt:lpstr>Instrument Sans Medium</vt:lpstr>
      <vt:lpstr>Instrument Sans Medium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Гульнар Салимов�</cp:lastModifiedBy>
  <cp:revision>4</cp:revision>
  <dcterms:created xsi:type="dcterms:W3CDTF">2025-09-01T14:32:00Z</dcterms:created>
  <dcterms:modified xsi:type="dcterms:W3CDTF">2025-09-02T06:31:48Z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603E6BC8FE154DE3A4747BCEE9184D3F_12</vt:lpwstr>
  </property>
  <property fmtid="{D5CDD505-2E9C-101B-9397-08002B2CF9AE}" pid="3" name="KSOProductBuildVer">
    <vt:lpwstr>1049-12.2.0.21931</vt:lpwstr>
  </property>
</Properties>
</file>